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7" r:id="rId16"/>
    <p:sldId id="288" r:id="rId17"/>
    <p:sldId id="289" r:id="rId18"/>
    <p:sldId id="290" r:id="rId19"/>
    <p:sldId id="291" r:id="rId20"/>
    <p:sldId id="293" r:id="rId21"/>
    <p:sldId id="294" r:id="rId22"/>
    <p:sldId id="307" r:id="rId23"/>
    <p:sldId id="308" r:id="rId24"/>
    <p:sldId id="313" r:id="rId25"/>
    <p:sldId id="314" r:id="rId26"/>
    <p:sldId id="315" r:id="rId27"/>
    <p:sldId id="316" r:id="rId28"/>
    <p:sldId id="317" r:id="rId29"/>
    <p:sldId id="322" r:id="rId30"/>
    <p:sldId id="323" r:id="rId31"/>
    <p:sldId id="324" r:id="rId32"/>
    <p:sldId id="325" r:id="rId33"/>
    <p:sldId id="329" r:id="rId3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F9887-2779-7457-FDB1-01754C6BE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2A5EEFD-EA4D-2770-F79E-5D669978C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F9523E-AD75-6F24-62CA-C79FE264C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FAEF53-8054-5F8F-EC0A-0C603D4EF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1BBD6F-A20B-D302-EE49-1218B63C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8231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168CA-D817-70E9-5647-1F920FE2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F1D4F9F-292A-4EB8-0392-78059BA7F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AEA3B-593F-7FFF-D503-0BB9F051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CAED2B-5460-2059-1717-AC64BDE9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7BEFBC6-90B7-830D-ED99-7A891EB5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789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416BD4A-306F-0F4A-69B4-16BC7C136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A02F53D-5AA6-60DA-8213-67DA3B045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D21B17-EF01-45F2-05FE-7864854D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3A8336-1316-283B-85C2-DE7ACA59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BF1B82-7D86-9823-A747-AF5F73EE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673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75CFA-45E4-96B6-4759-A21F00EF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880110-081B-F122-1B89-8E990505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8DC382D-4865-D8C4-14A5-D5B2099F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2F6C490-030F-C6D9-D0A1-1CAF3B17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9E79541-4797-78D4-DB70-F8A9EF6D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3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4BBDA-5469-7194-5CE3-F20BCB9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97073D0-3131-A189-751F-D87D28511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A8A5CD-5863-1E4E-CDA6-731201E93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970350-96C7-F0EE-2968-82F53CC0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905230-EF0E-ECC6-83B0-75D355DA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046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49422-7ADA-487C-0052-20F2590D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51F337-72F3-6B95-2EA7-B77AAC1C9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408AD7-B7E1-5B87-32A6-DB61804EE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190F8D6-F001-5B49-E4F8-4C85A16B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D7A7D1A-BA0D-6565-E948-6645ECE56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B5F1D30-4B4A-47E1-6D0C-F3C55EB0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617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C16A5-019D-D68E-EE8E-A26A9325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01546B2-227D-DE1C-033F-902AB79BF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E9D587C-81E3-F518-9742-B2E96E349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188CAA-63EA-A1D2-255E-8FF1C9425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3ADBACF-0529-8642-508D-4C52893D2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DE41206-6142-2AE5-E18B-35D8EBA0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120DAD-623D-4E46-93BB-6FE977DE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0BE5B74-5F61-46E1-F6EC-804C4746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004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1D312-6BC0-8528-1FD3-A1779B43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49A3164-8D2A-131A-4F81-30458D6AF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5571D86-AD35-2090-2E1C-F73BBBE2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BBFAEEA-1696-6EC5-CCE4-9A27C0AE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824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C01009B-6EB4-AB32-4C3D-7EDA8EB6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43E805F-619A-03AB-4448-37A7941A5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C125CEC-0CBF-C876-03C0-DA2C0429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4384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B654E9-BB3A-FA0A-BE0D-8D5BEC91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6A26E8-F08B-74FC-240E-5F1238E4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6A7959A-0169-4898-7AB7-AD63C4CAD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234EA2D-0029-2F14-37DE-F6F6D3F7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DA603BC-B169-0013-6EDB-A5FE7D1A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AD7FA90-5705-DC62-13FB-93F28BB50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2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D23BF-60C3-3759-28BA-3D38DDCA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F1B75C8-3136-B991-ED1C-4782D9D72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24B4FF1-EA1F-88FC-A22C-063BDD887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FCD3273-80A9-3141-7CC7-B36273FE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E13B1D-AA26-54DE-377A-7797BBC0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EC973B0-4EDD-7783-5ED7-68857477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70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649ABB1-D0C3-845A-8D06-774B0169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0C1348-F6E9-1005-F3A6-91E083E27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72CBE6-BC5A-8C6C-D825-FBEC98051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9A2459-1CBA-4BF7-B8D5-5B10C2CD0FA0}" type="datetimeFigureOut">
              <a:rPr lang="nl-BE" smtClean="0"/>
              <a:t>24/08/2024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2019BA-32F4-31CE-52DF-C024CA058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ECC1E9-FCD1-81E4-037E-1355BB079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DB9327-E071-4801-9129-A8496695D6F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958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1C260-1C69-BB16-C315-2149A47FD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 dirty="0"/>
              <a:t>MDA project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E3F79A8-C754-2B34-D0FD-ADA6F9E23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E" dirty="0"/>
              <a:t>AED analysis and placement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7139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752139-22C8-207D-73A8-B54F9F9F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</a:t>
            </a:r>
            <a:r>
              <a:rPr lang="en-BE" dirty="0" err="1"/>
              <a:t>nderperformance</a:t>
            </a:r>
            <a:r>
              <a:rPr lang="en-BE" dirty="0"/>
              <a:t> AED’s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730ACF-8C3C-F7D3-3C41-CF189919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T</a:t>
            </a:r>
            <a:r>
              <a:rPr lang="en-GB" dirty="0"/>
              <a:t>he cardiac arrest is already reached within 3 minutes by a professional</a:t>
            </a:r>
            <a:endParaRPr lang="en-BE" dirty="0"/>
          </a:p>
          <a:p>
            <a:r>
              <a:rPr lang="en-BE" dirty="0"/>
              <a:t>I</a:t>
            </a:r>
            <a:r>
              <a:rPr lang="en-GB" dirty="0"/>
              <a:t>t takes longer than 3 minutes to reach the AED from the spot of the cardiac arrest (summing both ways, so the actual distance itself is 1.5 minutes from the spot)</a:t>
            </a:r>
            <a:endParaRPr lang="en-BE" dirty="0"/>
          </a:p>
          <a:p>
            <a:r>
              <a:rPr lang="en-BE" dirty="0"/>
              <a:t>T</a:t>
            </a:r>
            <a:r>
              <a:rPr lang="en-GB" dirty="0"/>
              <a:t>here is already another AED closer to the cardiac arrest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98275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96AB3-2652-47BE-55C5-54217585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Rule 1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E833DA-F14B-3CB2-77B7-90824325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</a:t>
            </a:r>
            <a:r>
              <a:rPr lang="en-BE" dirty="0" err="1"/>
              <a:t>lready</a:t>
            </a:r>
            <a:r>
              <a:rPr lang="en-BE" dirty="0"/>
              <a:t> applied </a:t>
            </a:r>
            <a:r>
              <a:rPr lang="en-GB" dirty="0"/>
              <a:t>by excluding all cardiac arrests that were reached by a professional from the analysis</a:t>
            </a:r>
            <a:endParaRPr lang="en-BE" dirty="0"/>
          </a:p>
          <a:p>
            <a:r>
              <a:rPr lang="nl-BE" dirty="0"/>
              <a:t>A</a:t>
            </a:r>
            <a:r>
              <a:rPr lang="en-BE" dirty="0"/>
              <a:t>n AED cannot be close to a cardiac arrest that is not present in the dataset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80223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41DF5-05CF-C548-A19F-78C8CBE6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</a:t>
            </a:r>
            <a:r>
              <a:rPr lang="en-BE" dirty="0"/>
              <a:t>he other 2 rules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1F02CB-AE22-AC91-3A28-7C7BEFE60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</a:t>
            </a:r>
            <a:r>
              <a:rPr lang="en-BE" dirty="0" err="1"/>
              <a:t>ook</a:t>
            </a:r>
            <a:r>
              <a:rPr lang="en-BE" dirty="0"/>
              <a:t> at the cardiac arrests, not the AED’s!</a:t>
            </a:r>
          </a:p>
          <a:p>
            <a:r>
              <a:rPr lang="en-BE" dirty="0"/>
              <a:t>E</a:t>
            </a:r>
            <a:r>
              <a:rPr lang="en-GB" dirty="0"/>
              <a:t>ach cardiac arrest should only have one single AED it is closest to</a:t>
            </a:r>
            <a:endParaRPr lang="en-BE" dirty="0"/>
          </a:p>
          <a:p>
            <a:r>
              <a:rPr lang="nl-BE" dirty="0"/>
              <a:t>U</a:t>
            </a:r>
            <a:r>
              <a:rPr lang="en-BE" dirty="0"/>
              <a:t>se a table, containing id of AED, id of cardiac arrest and the distance between the two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87775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CCC87-E7D8-6DA8-C4B2-B34389CD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3 possible situations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D2C6E4-ACD7-F0DC-9062-A75CB962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T</a:t>
            </a:r>
            <a:r>
              <a:rPr lang="en-GB" dirty="0"/>
              <a:t>here is one single AED within a radius of X near the cardiac occurrence</a:t>
            </a:r>
            <a:endParaRPr lang="en-BE" dirty="0"/>
          </a:p>
          <a:p>
            <a:r>
              <a:rPr lang="en-BE" dirty="0"/>
              <a:t>T</a:t>
            </a:r>
            <a:r>
              <a:rPr lang="en-GB" dirty="0"/>
              <a:t>here are no AED’s within a radius of X near the cardiac occurrence</a:t>
            </a:r>
            <a:endParaRPr lang="en-BE" dirty="0"/>
          </a:p>
          <a:p>
            <a:r>
              <a:rPr lang="en-BE" dirty="0"/>
              <a:t>T</a:t>
            </a:r>
            <a:r>
              <a:rPr lang="en-GB" dirty="0"/>
              <a:t>here are multiple AED’s within a radius of X near the cardiac occurrence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954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 descr="Afbeelding met tekst, diagram, cirkel, schermopname">
            <a:extLst>
              <a:ext uri="{FF2B5EF4-FFF2-40B4-BE49-F238E27FC236}">
                <a16:creationId xmlns:a16="http://schemas.microsoft.com/office/drawing/2014/main" id="{087A78E7-EC8D-FF91-7CEC-C259F4538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92" y="0"/>
            <a:ext cx="9717932" cy="72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6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F308B64-CC9E-0D8E-55A6-CC0E9F7A3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3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3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Tijdelijke aanduiding voor inhoud 3" descr="Afbeelding met tekst, kaart&#10;&#10;Automatisch gegenereerde beschrijving">
            <a:extLst>
              <a:ext uri="{FF2B5EF4-FFF2-40B4-BE49-F238E27FC236}">
                <a16:creationId xmlns:a16="http://schemas.microsoft.com/office/drawing/2014/main" id="{A512FE03-B43F-D0FB-A014-34C9230EA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8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Tijdelijke aanduiding voor inhoud 3" descr="Afbeelding met rood, Kleurrijkheid, verf&#10;&#10;Automatisch gegenereerde beschrijving">
            <a:extLst>
              <a:ext uri="{FF2B5EF4-FFF2-40B4-BE49-F238E27FC236}">
                <a16:creationId xmlns:a16="http://schemas.microsoft.com/office/drawing/2014/main" id="{10A6DDD8-A4BD-2959-98AA-A5947230E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10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81B912-E3A1-AE30-15D8-251BA79F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</a:t>
            </a:r>
            <a:r>
              <a:rPr lang="en-BE" dirty="0" err="1"/>
              <a:t>udget</a:t>
            </a:r>
            <a:r>
              <a:rPr lang="en-BE" dirty="0"/>
              <a:t> – cost implementation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757EEA-2B2A-EAC2-B403-4CE5A034C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</a:t>
            </a:r>
            <a:r>
              <a:rPr lang="en-BE" dirty="0" err="1"/>
              <a:t>ain</a:t>
            </a:r>
            <a:r>
              <a:rPr lang="en-BE" dirty="0"/>
              <a:t> analysis: no budget constraints</a:t>
            </a:r>
          </a:p>
          <a:p>
            <a:r>
              <a:rPr lang="nl-BE" dirty="0"/>
              <a:t>I</a:t>
            </a:r>
            <a:r>
              <a:rPr lang="en-BE" dirty="0" err="1"/>
              <a:t>mplementation</a:t>
            </a:r>
            <a:r>
              <a:rPr lang="en-BE" dirty="0"/>
              <a:t> makes budget constraints possible (i.e. fixed number of AED’s to move) =&gt; move Y worst AED’s</a:t>
            </a:r>
          </a:p>
          <a:p>
            <a:r>
              <a:rPr lang="nl-BE" dirty="0"/>
              <a:t>A</a:t>
            </a:r>
            <a:r>
              <a:rPr lang="en-BE" dirty="0"/>
              <a:t>mount of AED’s to move = total AED’s minus valid AED’s</a:t>
            </a:r>
          </a:p>
          <a:p>
            <a:r>
              <a:rPr lang="nl-BE" dirty="0"/>
              <a:t>U</a:t>
            </a:r>
            <a:r>
              <a:rPr lang="en-BE" dirty="0"/>
              <a:t>se distance X as parameter in binary search, using function defined earlier to get the amount of valid AED’s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4341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 descr="Afbeelding met cirkel, diagram, tekening, Kinderkunst&#10;&#10;Automatisch gegenereerde beschrijving">
            <a:extLst>
              <a:ext uri="{FF2B5EF4-FFF2-40B4-BE49-F238E27FC236}">
                <a16:creationId xmlns:a16="http://schemas.microsoft.com/office/drawing/2014/main" id="{144615BC-AFFF-E6DA-7591-CC7061A2F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2"/>
          <a:stretch/>
        </p:blipFill>
        <p:spPr bwMode="auto">
          <a:xfrm>
            <a:off x="1343548" y="427828"/>
            <a:ext cx="9989175" cy="600234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905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DAD82-23EE-83A8-93F0-700501C4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</a:t>
            </a:r>
            <a:r>
              <a:rPr lang="en-BE" dirty="0" err="1"/>
              <a:t>eneral</a:t>
            </a:r>
            <a:r>
              <a:rPr lang="en-BE" dirty="0"/>
              <a:t> approach and plan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0465C0-D825-2D81-7E1A-C2C7E558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</a:t>
            </a:r>
            <a:r>
              <a:rPr lang="en-BE" dirty="0" err="1"/>
              <a:t>ind</a:t>
            </a:r>
            <a:r>
              <a:rPr lang="en-BE" dirty="0"/>
              <a:t> underperforming AED’s and reallocate</a:t>
            </a:r>
          </a:p>
          <a:p>
            <a:r>
              <a:rPr lang="nl-BE" dirty="0"/>
              <a:t>C</a:t>
            </a:r>
            <a:r>
              <a:rPr lang="en-BE" dirty="0" err="1"/>
              <a:t>riteria</a:t>
            </a:r>
            <a:r>
              <a:rPr lang="en-BE" dirty="0"/>
              <a:t> for underperformance</a:t>
            </a:r>
          </a:p>
          <a:p>
            <a:r>
              <a:rPr lang="nl-BE" dirty="0"/>
              <a:t>F</a:t>
            </a:r>
            <a:r>
              <a:rPr lang="en-BE" dirty="0" err="1"/>
              <a:t>inding</a:t>
            </a:r>
            <a:r>
              <a:rPr lang="en-BE" dirty="0"/>
              <a:t> where to reallocate</a:t>
            </a:r>
          </a:p>
          <a:p>
            <a:r>
              <a:rPr lang="nl-BE" dirty="0"/>
              <a:t>S</a:t>
            </a:r>
            <a:r>
              <a:rPr lang="en-BE" dirty="0" err="1"/>
              <a:t>ynthetic</a:t>
            </a:r>
            <a:r>
              <a:rPr lang="en-BE" dirty="0"/>
              <a:t> data</a:t>
            </a:r>
          </a:p>
          <a:p>
            <a:r>
              <a:rPr lang="nl-BE" dirty="0"/>
              <a:t>C</a:t>
            </a:r>
            <a:r>
              <a:rPr lang="en-BE" dirty="0" err="1"/>
              <a:t>ost</a:t>
            </a:r>
            <a:r>
              <a:rPr lang="en-BE" dirty="0"/>
              <a:t> + budget implementation</a:t>
            </a:r>
          </a:p>
          <a:p>
            <a:r>
              <a:rPr lang="nl-BE" dirty="0"/>
              <a:t>T</a:t>
            </a:r>
            <a:r>
              <a:rPr lang="en-BE" dirty="0" err="1"/>
              <a:t>est</a:t>
            </a:r>
            <a:r>
              <a:rPr lang="en-BE" dirty="0"/>
              <a:t> performance</a:t>
            </a:r>
          </a:p>
          <a:p>
            <a:r>
              <a:rPr lang="nl-BE" dirty="0"/>
              <a:t>G</a:t>
            </a:r>
            <a:r>
              <a:rPr lang="en-BE" dirty="0" err="1"/>
              <a:t>eneral</a:t>
            </a:r>
            <a:r>
              <a:rPr lang="en-BE" dirty="0"/>
              <a:t> approach: rational values and logical methods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8897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479725-1BF1-869C-E371-AF4F157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</a:t>
            </a:r>
            <a:r>
              <a:rPr lang="en-BE" dirty="0" err="1"/>
              <a:t>udget</a:t>
            </a:r>
            <a:r>
              <a:rPr lang="en-BE" dirty="0"/>
              <a:t> – cost implementation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241DEE-39E5-8284-DEFF-9538CDF56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</a:t>
            </a:r>
            <a:r>
              <a:rPr lang="en-BE" dirty="0"/>
              <a:t>he worst performing AED’s will be selected</a:t>
            </a:r>
          </a:p>
          <a:p>
            <a:r>
              <a:rPr lang="nl-BE" dirty="0"/>
              <a:t>N</a:t>
            </a:r>
            <a:r>
              <a:rPr lang="en-BE" dirty="0" err="1"/>
              <a:t>ote</a:t>
            </a:r>
            <a:r>
              <a:rPr lang="en-BE" dirty="0"/>
              <a:t>: X loses it’s interpretation; it is just a parameter here</a:t>
            </a:r>
          </a:p>
          <a:p>
            <a:r>
              <a:rPr lang="nl-BE" dirty="0"/>
              <a:t>F</a:t>
            </a:r>
            <a:r>
              <a:rPr lang="en-BE" dirty="0"/>
              <a:t>or all further analyses: still use the original value of X</a:t>
            </a:r>
          </a:p>
        </p:txBody>
      </p:sp>
    </p:spTree>
    <p:extLst>
      <p:ext uri="{BB962C8B-B14F-4D97-AF65-F5344CB8AC3E}">
        <p14:creationId xmlns:p14="http://schemas.microsoft.com/office/powerpoint/2010/main" val="2968062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1CC08-8C32-B72A-A0D0-705B3098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</a:t>
            </a:r>
            <a:r>
              <a:rPr lang="en-BE" dirty="0" err="1"/>
              <a:t>ynthetic</a:t>
            </a:r>
            <a:r>
              <a:rPr lang="en-BE" dirty="0"/>
              <a:t> data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532271-C375-88AB-EF69-1B295B8E6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</a:t>
            </a:r>
            <a:r>
              <a:rPr lang="en-BE" dirty="0"/>
              <a:t>void overestimation of the results of placing the invalid AED’s</a:t>
            </a:r>
          </a:p>
          <a:p>
            <a:r>
              <a:rPr lang="nl-BE" dirty="0"/>
              <a:t>O</a:t>
            </a:r>
            <a:r>
              <a:rPr lang="en-BE" dirty="0" err="1"/>
              <a:t>bserved</a:t>
            </a:r>
            <a:r>
              <a:rPr lang="en-BE" dirty="0"/>
              <a:t> instances: exact location more or less random</a:t>
            </a:r>
          </a:p>
          <a:p>
            <a:r>
              <a:rPr lang="en-BE" dirty="0"/>
              <a:t>2 methods used to generate: K-means based, and uniform perturbation based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72236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4A748-253D-28ED-1700-AD018F10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</a:t>
            </a:r>
            <a:r>
              <a:rPr lang="en-BE" dirty="0"/>
              <a:t>lacing the AED’s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558258-1173-ECE1-BB32-6C33EFA1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</a:t>
            </a:r>
            <a:r>
              <a:rPr lang="en-BE" dirty="0" err="1"/>
              <a:t>ig</a:t>
            </a:r>
            <a:r>
              <a:rPr lang="en-BE" dirty="0"/>
              <a:t> area to cover</a:t>
            </a:r>
          </a:p>
          <a:p>
            <a:r>
              <a:rPr lang="nl-BE" dirty="0"/>
              <a:t>L</a:t>
            </a:r>
            <a:r>
              <a:rPr lang="en-BE" dirty="0" err="1"/>
              <a:t>imited</a:t>
            </a:r>
            <a:r>
              <a:rPr lang="en-BE" dirty="0"/>
              <a:t> amount of AED’s</a:t>
            </a:r>
          </a:p>
          <a:p>
            <a:r>
              <a:rPr lang="nl-BE" dirty="0"/>
              <a:t>C</a:t>
            </a:r>
            <a:r>
              <a:rPr lang="en-BE" dirty="0" err="1"/>
              <a:t>lustering</a:t>
            </a:r>
            <a:r>
              <a:rPr lang="en-BE" dirty="0"/>
              <a:t> solution is used. 2 rules to find valid clusters</a:t>
            </a:r>
          </a:p>
          <a:p>
            <a:r>
              <a:rPr lang="nl-BE" dirty="0"/>
              <a:t>R</a:t>
            </a:r>
            <a:r>
              <a:rPr lang="en-BE" dirty="0"/>
              <a:t>ule 1: </a:t>
            </a:r>
            <a:r>
              <a:rPr lang="en-GB" dirty="0"/>
              <a:t>density needs to be above a certain threshold</a:t>
            </a:r>
            <a:endParaRPr lang="en-BE" dirty="0"/>
          </a:p>
          <a:p>
            <a:r>
              <a:rPr lang="en-BE" dirty="0"/>
              <a:t>Rule 2: min</a:t>
            </a:r>
            <a:r>
              <a:rPr lang="nl-BE" dirty="0"/>
              <a:t>i</a:t>
            </a:r>
            <a:r>
              <a:rPr lang="en-BE" dirty="0"/>
              <a:t>mum number of instances per cluster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9963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0A938-5805-F4D2-4582-5FB46240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</a:t>
            </a:r>
            <a:r>
              <a:rPr lang="en-BE" dirty="0" err="1"/>
              <a:t>lustering</a:t>
            </a:r>
            <a:r>
              <a:rPr lang="en-BE" dirty="0"/>
              <a:t>: DBSCAN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91931B-921C-94DB-AC8D-053E60DDA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</a:t>
            </a:r>
            <a:r>
              <a:rPr lang="en-BE" dirty="0"/>
              <a:t>s</a:t>
            </a:r>
            <a:r>
              <a:rPr lang="en-GB" dirty="0"/>
              <a:t> use of both our rules</a:t>
            </a:r>
            <a:endParaRPr lang="en-BE" dirty="0"/>
          </a:p>
          <a:p>
            <a:r>
              <a:rPr lang="nl-BE" dirty="0"/>
              <a:t>C</a:t>
            </a:r>
            <a:r>
              <a:rPr lang="en-BE" dirty="0" err="1"/>
              <a:t>aveat</a:t>
            </a:r>
            <a:r>
              <a:rPr lang="en-BE" dirty="0"/>
              <a:t>: haversine distance cannot be used directly</a:t>
            </a:r>
          </a:p>
          <a:p>
            <a:r>
              <a:rPr lang="nl-BE" dirty="0"/>
              <a:t>A</a:t>
            </a:r>
            <a:r>
              <a:rPr lang="en-BE" dirty="0" err="1"/>
              <a:t>pproximation</a:t>
            </a:r>
            <a:r>
              <a:rPr lang="en-BE" dirty="0"/>
              <a:t> of distance X in degrees is used instead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7683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AD30F-23F0-02F2-B595-7137EEDF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</a:t>
            </a:r>
            <a:r>
              <a:rPr lang="en-BE" dirty="0"/>
              <a:t>ED assignment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A67FE9-C6DB-75AD-7E30-71F9DD008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</a:t>
            </a:r>
            <a:r>
              <a:rPr lang="en-BE" dirty="0"/>
              <a:t>mount of AED’s assigned to each cluster: proportional to the size of the cluster</a:t>
            </a:r>
          </a:p>
        </p:txBody>
      </p:sp>
    </p:spTree>
    <p:extLst>
      <p:ext uri="{BB962C8B-B14F-4D97-AF65-F5344CB8AC3E}">
        <p14:creationId xmlns:p14="http://schemas.microsoft.com/office/powerpoint/2010/main" val="192611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DC386C-D738-575C-40E8-E53E6907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Exact locations AED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133EA9-E7C8-AB90-D2A4-2AA08330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</a:t>
            </a:r>
            <a:r>
              <a:rPr lang="en-BE" dirty="0"/>
              <a:t>mall clusters (only 1 AED to be placed: centroid of cluster</a:t>
            </a:r>
          </a:p>
          <a:p>
            <a:r>
              <a:rPr lang="nl-BE" dirty="0"/>
              <a:t>B</a:t>
            </a:r>
            <a:r>
              <a:rPr lang="en-BE" dirty="0" err="1"/>
              <a:t>igger</a:t>
            </a:r>
            <a:r>
              <a:rPr lang="en-BE" dirty="0"/>
              <a:t> clusters (more than 1 AED): maximum coverage of cluster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86039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9E79B-3B0B-385A-0C77-2FFF931D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</a:t>
            </a:r>
            <a:r>
              <a:rPr lang="en-BE" dirty="0" err="1"/>
              <a:t>aximum</a:t>
            </a:r>
            <a:r>
              <a:rPr lang="en-BE" dirty="0"/>
              <a:t> coverage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83000A-DAA3-B204-8D05-EEE8CBBE7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</a:t>
            </a:r>
            <a:r>
              <a:rPr lang="en-BE" dirty="0" err="1"/>
              <a:t>uture</a:t>
            </a:r>
            <a:r>
              <a:rPr lang="en-BE" dirty="0"/>
              <a:t> location of occurrence =&gt; random, cannot be known</a:t>
            </a:r>
          </a:p>
          <a:p>
            <a:r>
              <a:rPr lang="nl-BE" dirty="0"/>
              <a:t>T</a:t>
            </a:r>
            <a:r>
              <a:rPr lang="en-BE" dirty="0" err="1"/>
              <a:t>ry</a:t>
            </a:r>
            <a:r>
              <a:rPr lang="en-BE" dirty="0"/>
              <a:t> to cover as much area as possible in the cluster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510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2C858-398C-5685-8118-B3D91D86B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Maximum coverage algorithm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25A127-42A6-BCA6-42E3-08E25415F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</a:t>
            </a:r>
            <a:r>
              <a:rPr lang="en-BE" dirty="0"/>
              <a:t>reedy: maximize for each individual step</a:t>
            </a:r>
          </a:p>
          <a:p>
            <a:r>
              <a:rPr lang="nl-BE" dirty="0"/>
              <a:t>C</a:t>
            </a:r>
            <a:r>
              <a:rPr lang="en-BE" dirty="0"/>
              <a:t>an easily deal with the complex shapes of clusters</a:t>
            </a:r>
          </a:p>
          <a:p>
            <a:r>
              <a:rPr lang="nl-BE" dirty="0"/>
              <a:t>G</a:t>
            </a:r>
            <a:r>
              <a:rPr lang="en-BE" dirty="0" err="1"/>
              <a:t>enerate</a:t>
            </a:r>
            <a:r>
              <a:rPr lang="en-BE" dirty="0"/>
              <a:t> random points, using perturbation of original points in cluster</a:t>
            </a:r>
          </a:p>
          <a:p>
            <a:r>
              <a:rPr lang="nl-BE" dirty="0"/>
              <a:t>S</a:t>
            </a:r>
            <a:r>
              <a:rPr lang="en-BE" dirty="0"/>
              <a:t>tarting point: bottom most point (lowest latitude value)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0046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4FE91-18A9-9ABC-6E4E-DD637B58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Tijdelijke aanduiding voor inhoud 3" descr="Afbeelding met diagram, lijn&#10;&#10;Automatisch gegenereerde beschrijving">
            <a:extLst>
              <a:ext uri="{FF2B5EF4-FFF2-40B4-BE49-F238E27FC236}">
                <a16:creationId xmlns:a16="http://schemas.microsoft.com/office/drawing/2014/main" id="{7D26E88B-0F98-1527-C76B-730A9E073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74" y="0"/>
            <a:ext cx="9970851" cy="67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2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Tijdelijke aanduiding voor inhoud 3" descr="Afbeelding met kaart, tekst, atlas&#10;&#10;Automatisch gegenereerde beschrijving">
            <a:extLst>
              <a:ext uri="{FF2B5EF4-FFF2-40B4-BE49-F238E27FC236}">
                <a16:creationId xmlns:a16="http://schemas.microsoft.com/office/drawing/2014/main" id="{0C582F37-0436-3BFC-CA0B-BA1D0D6C2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2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4AB50-EC26-BAE1-575E-5D6AE283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</a:t>
            </a:r>
            <a:r>
              <a:rPr lang="en-BE" dirty="0"/>
              <a:t>our steps in analysis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E3C28-8D50-55AF-44D4-17BDB920A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trike="sngStrike" dirty="0"/>
              <a:t>I</a:t>
            </a:r>
            <a:r>
              <a:rPr lang="en-BE" strike="sngStrike" dirty="0" err="1"/>
              <a:t>nitial</a:t>
            </a:r>
            <a:r>
              <a:rPr lang="en-BE" strike="sngStrike" dirty="0"/>
              <a:t> data inspection</a:t>
            </a:r>
          </a:p>
          <a:p>
            <a:r>
              <a:rPr lang="nl-BE" strike="sngStrike" dirty="0"/>
              <a:t>D</a:t>
            </a:r>
            <a:r>
              <a:rPr lang="en-BE" strike="sngStrike" dirty="0" err="1"/>
              <a:t>ata</a:t>
            </a:r>
            <a:r>
              <a:rPr lang="en-BE" strike="sngStrike" dirty="0"/>
              <a:t> cleaning and handling</a:t>
            </a:r>
          </a:p>
          <a:p>
            <a:r>
              <a:rPr lang="nl-BE" strike="sngStrike" dirty="0"/>
              <a:t>E</a:t>
            </a:r>
            <a:r>
              <a:rPr lang="en-BE" strike="sngStrike" dirty="0" err="1"/>
              <a:t>xploratory</a:t>
            </a:r>
            <a:r>
              <a:rPr lang="en-BE" strike="sngStrike" dirty="0"/>
              <a:t> analysis</a:t>
            </a:r>
          </a:p>
          <a:p>
            <a:r>
              <a:rPr lang="nl-BE" dirty="0"/>
              <a:t>M</a:t>
            </a:r>
            <a:r>
              <a:rPr lang="en-BE" dirty="0" err="1"/>
              <a:t>ain</a:t>
            </a:r>
            <a:r>
              <a:rPr lang="en-BE" dirty="0"/>
              <a:t> analysis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0842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Tijdelijke aanduiding voor inhoud 3" descr="Afbeelding met kaart, tekst&#10;&#10;Automatisch gegenereerde beschrijving">
            <a:extLst>
              <a:ext uri="{FF2B5EF4-FFF2-40B4-BE49-F238E27FC236}">
                <a16:creationId xmlns:a16="http://schemas.microsoft.com/office/drawing/2014/main" id="{EFA4443E-8D1C-B648-26A3-987D9716B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598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04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Tijdelijke aanduiding voor inhoud 3" descr="Afbeelding met Kleurrijkheid&#10;&#10;Automatisch gegenereerde beschrijving">
            <a:extLst>
              <a:ext uri="{FF2B5EF4-FFF2-40B4-BE49-F238E27FC236}">
                <a16:creationId xmlns:a16="http://schemas.microsoft.com/office/drawing/2014/main" id="{A74F36E0-2DE6-BF7E-C9CD-A7F888986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42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36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Tijdelijke aanduiding voor inhoud 3" descr="Afbeelding met kaart&#10;&#10;Automatisch gegenereerde beschrijving">
            <a:extLst>
              <a:ext uri="{FF2B5EF4-FFF2-40B4-BE49-F238E27FC236}">
                <a16:creationId xmlns:a16="http://schemas.microsoft.com/office/drawing/2014/main" id="{21A1D801-6451-74B5-6F5B-986FD7218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59" b="53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59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41AA172-1BE4-B56C-6F12-6F275DEF2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4" y="393296"/>
            <a:ext cx="10161351" cy="60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E12ED-343A-9DDF-106D-4F7AF9CB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</a:t>
            </a:r>
            <a:r>
              <a:rPr lang="en-BE" dirty="0" err="1"/>
              <a:t>ain</a:t>
            </a:r>
            <a:r>
              <a:rPr lang="en-BE" dirty="0"/>
              <a:t> analysis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0EF73-8153-2C83-C2AF-15DC02979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</a:t>
            </a:r>
            <a:r>
              <a:rPr lang="en-BE" dirty="0" err="1"/>
              <a:t>hich</a:t>
            </a:r>
            <a:r>
              <a:rPr lang="en-BE" dirty="0"/>
              <a:t> data to use</a:t>
            </a:r>
          </a:p>
          <a:p>
            <a:r>
              <a:rPr lang="nl-BE" dirty="0"/>
              <a:t>W</a:t>
            </a:r>
            <a:r>
              <a:rPr lang="en-BE" dirty="0" err="1"/>
              <a:t>hich</a:t>
            </a:r>
            <a:r>
              <a:rPr lang="en-BE" dirty="0"/>
              <a:t> distance to use</a:t>
            </a:r>
          </a:p>
          <a:p>
            <a:r>
              <a:rPr lang="nl-BE" dirty="0"/>
              <a:t>D</a:t>
            </a:r>
            <a:r>
              <a:rPr lang="en-BE" dirty="0" err="1"/>
              <a:t>etecting</a:t>
            </a:r>
            <a:r>
              <a:rPr lang="en-BE" dirty="0"/>
              <a:t> underperformance of AED’s</a:t>
            </a:r>
          </a:p>
          <a:p>
            <a:r>
              <a:rPr lang="nl-BE" dirty="0"/>
              <a:t>B</a:t>
            </a:r>
            <a:r>
              <a:rPr lang="en-BE" dirty="0" err="1"/>
              <a:t>udget</a:t>
            </a:r>
            <a:r>
              <a:rPr lang="en-BE" dirty="0"/>
              <a:t> – cost implementation</a:t>
            </a:r>
          </a:p>
          <a:p>
            <a:r>
              <a:rPr lang="nl-BE" dirty="0"/>
              <a:t>S</a:t>
            </a:r>
            <a:r>
              <a:rPr lang="en-BE" dirty="0" err="1"/>
              <a:t>ynthetic</a:t>
            </a:r>
            <a:r>
              <a:rPr lang="en-BE" dirty="0"/>
              <a:t> data</a:t>
            </a:r>
          </a:p>
          <a:p>
            <a:r>
              <a:rPr lang="en-BE" dirty="0"/>
              <a:t>Reallocating the AED’s</a:t>
            </a:r>
          </a:p>
          <a:p>
            <a:r>
              <a:rPr lang="nl-BE" dirty="0"/>
              <a:t>R</a:t>
            </a:r>
            <a:r>
              <a:rPr lang="en-BE" dirty="0" err="1"/>
              <a:t>esults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6615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1C935-B05C-B63A-1FB2-102D41F0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</a:t>
            </a:r>
            <a:r>
              <a:rPr lang="en-BE" dirty="0" err="1"/>
              <a:t>hich</a:t>
            </a:r>
            <a:r>
              <a:rPr lang="en-BE" dirty="0"/>
              <a:t> data to use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9BFCBC-AC54-6598-7029-044B2BE7D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</a:t>
            </a:r>
            <a:r>
              <a:rPr lang="en-BE" dirty="0" err="1"/>
              <a:t>ll</a:t>
            </a:r>
            <a:r>
              <a:rPr lang="en-BE" dirty="0"/>
              <a:t> cardiac cases used (instead of cardiac arrests specifically)</a:t>
            </a:r>
          </a:p>
          <a:p>
            <a:r>
              <a:rPr lang="en-BE" dirty="0"/>
              <a:t>AED might be useful for all types</a:t>
            </a:r>
          </a:p>
          <a:p>
            <a:r>
              <a:rPr lang="nl-BE" dirty="0"/>
              <a:t>D</a:t>
            </a:r>
            <a:r>
              <a:rPr lang="en-BE" dirty="0" err="1"/>
              <a:t>istribution</a:t>
            </a:r>
            <a:r>
              <a:rPr lang="en-BE" dirty="0"/>
              <a:t> is similar</a:t>
            </a:r>
          </a:p>
          <a:p>
            <a:r>
              <a:rPr lang="nl-BE" dirty="0"/>
              <a:t>M</a:t>
            </a:r>
            <a:r>
              <a:rPr lang="en-BE" dirty="0"/>
              <a:t>ore data =&gt; better (</a:t>
            </a:r>
            <a:r>
              <a:rPr lang="nl-BE" dirty="0"/>
              <a:t>56284 </a:t>
            </a:r>
            <a:r>
              <a:rPr lang="en-BE" dirty="0"/>
              <a:t>versus </a:t>
            </a:r>
            <a:r>
              <a:rPr lang="nl-BE" dirty="0"/>
              <a:t>6429</a:t>
            </a:r>
            <a:r>
              <a:rPr lang="en-BE" dirty="0"/>
              <a:t> datapoints, almost X10)</a:t>
            </a:r>
          </a:p>
          <a:p>
            <a:r>
              <a:rPr lang="nl-BE" dirty="0"/>
              <a:t>L</a:t>
            </a:r>
            <a:r>
              <a:rPr lang="en-BE" dirty="0"/>
              <a:t>ess subject to randomness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496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Tijdelijke aanduiding voor inhoud 3" descr="Afbeelding met Kleurrijkheid, kaart&#10;&#10;Automatisch gegenereerde beschrijving">
            <a:extLst>
              <a:ext uri="{FF2B5EF4-FFF2-40B4-BE49-F238E27FC236}">
                <a16:creationId xmlns:a16="http://schemas.microsoft.com/office/drawing/2014/main" id="{92648902-543E-4E25-3765-7C6C129FD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49" r="924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4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Tijdelijke aanduiding voor inhoud 3" descr="Afbeelding met Kleurrijkheid, paars, Majorelleblauw, Lila&#10;&#10;Automatisch gegenereerde beschrijving">
            <a:extLst>
              <a:ext uri="{FF2B5EF4-FFF2-40B4-BE49-F238E27FC236}">
                <a16:creationId xmlns:a16="http://schemas.microsoft.com/office/drawing/2014/main" id="{FEFBD86C-7BBB-D647-A05C-E90CFFCB1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149" r="88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9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DD861-7B2C-1EEC-5FDE-DF406C83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</a:t>
            </a:r>
            <a:r>
              <a:rPr lang="en-BE" dirty="0" err="1"/>
              <a:t>istance</a:t>
            </a:r>
            <a:r>
              <a:rPr lang="en-BE" dirty="0"/>
              <a:t> to use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067D47-580C-5504-3C75-D347604F0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</a:t>
            </a:r>
            <a:r>
              <a:rPr lang="en-BE" dirty="0" err="1"/>
              <a:t>erson</a:t>
            </a:r>
            <a:r>
              <a:rPr lang="en-BE" dirty="0"/>
              <a:t> can survive for 3 minutes (contact stakeholder)</a:t>
            </a:r>
          </a:p>
          <a:p>
            <a:r>
              <a:rPr lang="nl-BE" dirty="0"/>
              <a:t>D</a:t>
            </a:r>
            <a:r>
              <a:rPr lang="en-BE" dirty="0" err="1"/>
              <a:t>istance</a:t>
            </a:r>
            <a:r>
              <a:rPr lang="en-BE" dirty="0"/>
              <a:t> in meter: </a:t>
            </a:r>
            <a:r>
              <a:rPr lang="nl-BE" dirty="0"/>
              <a:t>X = (((10</a:t>
            </a:r>
            <a:r>
              <a:rPr lang="en-BE" dirty="0"/>
              <a:t> </a:t>
            </a:r>
            <a:r>
              <a:rPr lang="nl-BE" dirty="0"/>
              <a:t>000 / 60) * minutes) / 1.15) / 2</a:t>
            </a:r>
            <a:endParaRPr lang="en-BE" dirty="0"/>
          </a:p>
          <a:p>
            <a:r>
              <a:rPr lang="en-BE" dirty="0"/>
              <a:t>10 000 / 60: meters per minute</a:t>
            </a:r>
          </a:p>
          <a:p>
            <a:r>
              <a:rPr lang="nl-BE" dirty="0"/>
              <a:t>M</a:t>
            </a:r>
            <a:r>
              <a:rPr lang="en-BE" dirty="0" err="1"/>
              <a:t>inutes</a:t>
            </a:r>
            <a:r>
              <a:rPr lang="en-BE" dirty="0"/>
              <a:t>: 3 minutes</a:t>
            </a:r>
          </a:p>
          <a:p>
            <a:r>
              <a:rPr lang="en-BE" dirty="0"/>
              <a:t>/1,15: not a straight line</a:t>
            </a:r>
          </a:p>
          <a:p>
            <a:r>
              <a:rPr lang="en-BE" dirty="0"/>
              <a:t>/2: go back and forth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1237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F4F22-16E3-7581-E2CD-7C54804D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Already saved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34C5A9-3719-9388-4ACB-F7863037B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98 instances already reached within this time by professionals =&gt; these do not need an AED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0446863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763</Words>
  <Application>Microsoft Office PowerPoint</Application>
  <PresentationFormat>Breedbeeld</PresentationFormat>
  <Paragraphs>89</Paragraphs>
  <Slides>33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Kantoorthema</vt:lpstr>
      <vt:lpstr>MDA project</vt:lpstr>
      <vt:lpstr>General approach and plan</vt:lpstr>
      <vt:lpstr>Four steps in analysis</vt:lpstr>
      <vt:lpstr>Main analysis</vt:lpstr>
      <vt:lpstr>Which data to use</vt:lpstr>
      <vt:lpstr>PowerPoint-presentatie</vt:lpstr>
      <vt:lpstr>PowerPoint-presentatie</vt:lpstr>
      <vt:lpstr>Distance to use</vt:lpstr>
      <vt:lpstr>Already saved</vt:lpstr>
      <vt:lpstr>Underperformance AED’s</vt:lpstr>
      <vt:lpstr>Rule 1</vt:lpstr>
      <vt:lpstr>The other 2 rules</vt:lpstr>
      <vt:lpstr>3 possible situations</vt:lpstr>
      <vt:lpstr>PowerPoint-presentatie</vt:lpstr>
      <vt:lpstr>PowerPoint-presentatie</vt:lpstr>
      <vt:lpstr>PowerPoint-presentatie</vt:lpstr>
      <vt:lpstr>PowerPoint-presentatie</vt:lpstr>
      <vt:lpstr>Budget – cost implementation</vt:lpstr>
      <vt:lpstr>PowerPoint-presentatie</vt:lpstr>
      <vt:lpstr>Budget – cost implementation</vt:lpstr>
      <vt:lpstr>Synthetic data</vt:lpstr>
      <vt:lpstr>Placing the AED’s</vt:lpstr>
      <vt:lpstr>Clustering: DBSCAN</vt:lpstr>
      <vt:lpstr>AED assignment</vt:lpstr>
      <vt:lpstr>Exact locations AED</vt:lpstr>
      <vt:lpstr>Maximum coverage</vt:lpstr>
      <vt:lpstr>Maximum coverage algorithm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 Debels</dc:creator>
  <cp:lastModifiedBy>E Debels</cp:lastModifiedBy>
  <cp:revision>36</cp:revision>
  <dcterms:created xsi:type="dcterms:W3CDTF">2024-08-24T06:51:36Z</dcterms:created>
  <dcterms:modified xsi:type="dcterms:W3CDTF">2024-08-25T09:18:10Z</dcterms:modified>
</cp:coreProperties>
</file>